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6"/>
  </p:notesMasterIdLst>
  <p:sldIdLst>
    <p:sldId id="264" r:id="rId2"/>
    <p:sldId id="256" r:id="rId3"/>
    <p:sldId id="257" r:id="rId4"/>
    <p:sldId id="265" r:id="rId5"/>
    <p:sldId id="266" r:id="rId6"/>
    <p:sldId id="267" r:id="rId7"/>
    <p:sldId id="269" r:id="rId8"/>
    <p:sldId id="268" r:id="rId9"/>
    <p:sldId id="258" r:id="rId10"/>
    <p:sldId id="259" r:id="rId11"/>
    <p:sldId id="260" r:id="rId12"/>
    <p:sldId id="261" r:id="rId13"/>
    <p:sldId id="262" r:id="rId14"/>
    <p:sldId id="263" r:id="rId15"/>
  </p:sldIdLst>
  <p:sldSz cx="10080625" cy="7559675"/>
  <p:notesSz cx="7559675" cy="10691813"/>
  <p:defaultTextStyle>
    <a:defPPr>
      <a:defRPr lang="en-GB"/>
    </a:defPPr>
    <a:lvl1pPr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742950" indent="-28575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11430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6002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20574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33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1579" y="53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3525" cy="4006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sp>
      <p:sp>
        <p:nvSpPr>
          <p:cNvPr id="2050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755650" y="5078413"/>
            <a:ext cx="6046788" cy="4810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279775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</a:lstStyle>
          <a:p>
            <a:endParaRPr lang="ru-RU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4278313" y="0"/>
            <a:ext cx="3279775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</a:lstStyle>
          <a:p>
            <a:endParaRPr lang="ru-RU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/>
          </p:nvPr>
        </p:nvSpPr>
        <p:spPr bwMode="auto">
          <a:xfrm>
            <a:off x="0" y="10156825"/>
            <a:ext cx="3279775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</a:lstStyle>
          <a:p>
            <a:endParaRPr lang="ru-RU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</a:lstStyle>
          <a:p>
            <a:fld id="{91AC8C2F-B2FC-4346-89A5-82E14DAC881A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B1776F2-503F-4D26-AE11-C27458ADFE25}" type="slidenum">
              <a:rPr lang="ru-RU"/>
              <a:pPr/>
              <a:t>2</a:t>
            </a:fld>
            <a:endParaRPr lang="ru-RU"/>
          </a:p>
        </p:txBody>
      </p:sp>
      <p:sp>
        <p:nvSpPr>
          <p:cNvPr id="512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ACB6B3D-6FE8-4414-B663-A960C7942761}" type="slidenum">
              <a:rPr lang="ru-RU"/>
              <a:pPr/>
              <a:t>3</a:t>
            </a:fld>
            <a:endParaRPr lang="ru-RU"/>
          </a:p>
        </p:txBody>
      </p:sp>
      <p:sp>
        <p:nvSpPr>
          <p:cNvPr id="614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721225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8D8EA07D-C6DA-4874-AA38-73EBE0A6E92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321B26F0-88FD-4E4A-BDC2-AFE15999B77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5801B4F9-BB82-4E3B-B014-9FFE3F4E0C9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7700" cy="4987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3338" y="1768475"/>
            <a:ext cx="4459287" cy="4987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61A76165-CE89-43FF-BCB4-5583DAC75E7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4E11C415-2521-4D8B-AD24-66336227245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6DA5E7F0-049C-4572-8123-D254CF0A5A6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D1180B56-EDF0-4509-8CB8-DDCC82913B4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095C2123-8588-497B-B8F6-5763EDF96AD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D0E80B7-8A4B-4BDE-AD26-1D88B1BC59D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5CB100CE-9A66-47EC-A80A-B6DC0248EC2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5675" y="301625"/>
            <a:ext cx="2266950" cy="64547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50037" cy="64547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0305B0BB-7562-4CD2-AC20-180848078C0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03238" y="301625"/>
            <a:ext cx="9069387" cy="12604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Для правки текста заголовка щелкните мышью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3238" y="1768475"/>
            <a:ext cx="9069387" cy="49879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28224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Для правки структуры щелкните мышью</a:t>
            </a:r>
          </a:p>
          <a:p>
            <a:pPr lvl="1"/>
            <a:r>
              <a:rPr lang="en-GB"/>
              <a:t>Второй уровень структуры</a:t>
            </a:r>
          </a:p>
          <a:p>
            <a:pPr lvl="2"/>
            <a:r>
              <a:rPr lang="en-GB"/>
              <a:t>Третий уровень структуры</a:t>
            </a:r>
          </a:p>
          <a:p>
            <a:pPr lvl="3"/>
            <a:r>
              <a:rPr lang="en-GB"/>
              <a:t>Четвертый уровень структуры</a:t>
            </a:r>
          </a:p>
          <a:p>
            <a:pPr lvl="4"/>
            <a:r>
              <a:rPr lang="en-GB"/>
              <a:t>Пятый уровень структуры</a:t>
            </a:r>
          </a:p>
          <a:p>
            <a:pPr lvl="4"/>
            <a:r>
              <a:rPr lang="en-GB"/>
              <a:t>Шестой уровень структуры</a:t>
            </a:r>
          </a:p>
          <a:p>
            <a:pPr lvl="4"/>
            <a:r>
              <a:rPr lang="en-GB"/>
              <a:t>Седьмой уровень структуры</a:t>
            </a:r>
          </a:p>
          <a:p>
            <a:pPr lvl="4"/>
            <a:r>
              <a:rPr lang="en-GB"/>
              <a:t>Восьмой уровень структуры</a:t>
            </a:r>
          </a:p>
          <a:p>
            <a:pPr lvl="4"/>
            <a:r>
              <a:rPr lang="en-GB"/>
              <a:t>Девятый уровень структуры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503238" y="6886575"/>
            <a:ext cx="2346325" cy="5191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723900" algn="l"/>
                <a:tab pos="1447800" algn="l"/>
                <a:tab pos="21717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</a:lstStyle>
          <a:p>
            <a:endParaRPr lang="ru-RU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448050" y="6886575"/>
            <a:ext cx="3194050" cy="5191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227888" y="6886575"/>
            <a:ext cx="2346325" cy="5191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723900" algn="l"/>
                <a:tab pos="1447800" algn="l"/>
                <a:tab pos="21717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</a:lstStyle>
          <a:p>
            <a:fld id="{47561747-D279-4B21-80AD-B06513DB88E8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</a:defRPr>
      </a:lvl2pPr>
      <a:lvl3pPr marL="11430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</a:defRPr>
      </a:lvl3pPr>
      <a:lvl4pPr marL="16002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</a:defRPr>
      </a:lvl4pPr>
      <a:lvl5pPr marL="20574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</a:defRPr>
      </a:lvl5pPr>
      <a:lvl6pPr marL="25146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</a:defRPr>
      </a:lvl6pPr>
      <a:lvl7pPr marL="29718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</a:defRPr>
      </a:lvl7pPr>
      <a:lvl8pPr marL="34290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</a:defRPr>
      </a:lvl8pPr>
      <a:lvl9pPr marL="38862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</a:defRPr>
      </a:lvl9pPr>
    </p:titleStyle>
    <p:bodyStyle>
      <a:lvl1pPr marL="342900" indent="-342900" algn="l" defTabSz="449263" rtl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+mn-lt"/>
        </a:defRPr>
      </a:lvl2pPr>
      <a:lvl3pPr marL="1143000" indent="-228600" algn="l" defTabSz="449263" rtl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</a:defRPr>
      </a:lvl3pPr>
      <a:lvl4pPr marL="1600200" indent="-228600" algn="l" defTabSz="449263" rtl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</a:defRPr>
      </a:lvl4pPr>
      <a:lvl5pPr marL="20574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</a:defRPr>
      </a:lvl5pPr>
      <a:lvl6pPr marL="25146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</a:defRPr>
      </a:lvl6pPr>
      <a:lvl7pPr marL="29718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</a:defRPr>
      </a:lvl7pPr>
      <a:lvl8pPr marL="34290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</a:defRPr>
      </a:lvl8pPr>
      <a:lvl9pPr marL="38862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76263" y="2411413"/>
            <a:ext cx="4321175" cy="1620837"/>
          </a:xfrm>
        </p:spPr>
        <p:txBody>
          <a:bodyPr/>
          <a:lstStyle/>
          <a:p>
            <a:r>
              <a:rPr lang="ru-RU" sz="3200">
                <a:solidFill>
                  <a:srgbClr val="33CC33"/>
                </a:solidFill>
              </a:rPr>
              <a:t>Самый первый,                   самый нежный,</a:t>
            </a:r>
            <a:br>
              <a:rPr lang="ru-RU" sz="3200">
                <a:solidFill>
                  <a:srgbClr val="33CC33"/>
                </a:solidFill>
              </a:rPr>
            </a:br>
            <a:r>
              <a:rPr lang="ru-RU" sz="3200">
                <a:solidFill>
                  <a:srgbClr val="33CC33"/>
                </a:solidFill>
              </a:rPr>
              <a:t>Чистый маленький … </a:t>
            </a:r>
            <a:br>
              <a:rPr lang="ru-RU" sz="3200">
                <a:solidFill>
                  <a:srgbClr val="33CC33"/>
                </a:solidFill>
              </a:rPr>
            </a:br>
            <a:endParaRPr lang="ru-RU" sz="400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232025" y="4211638"/>
            <a:ext cx="5400675" cy="1931987"/>
          </a:xfrm>
        </p:spPr>
        <p:txBody>
          <a:bodyPr/>
          <a:lstStyle/>
          <a:p>
            <a:pPr>
              <a:spcAft>
                <a:spcPct val="0"/>
              </a:spcAft>
            </a:pPr>
            <a:endParaRPr lang="ru-RU">
              <a:solidFill>
                <a:srgbClr val="33CC33"/>
              </a:solidFill>
            </a:endParaRPr>
          </a:p>
          <a:p>
            <a:pPr>
              <a:spcAft>
                <a:spcPct val="0"/>
              </a:spcAft>
            </a:pPr>
            <a:r>
              <a:rPr lang="ru-RU">
                <a:solidFill>
                  <a:srgbClr val="33CC33"/>
                </a:solidFill>
              </a:rPr>
              <a:t>Из-под снега вышел друг –</a:t>
            </a:r>
            <a:br>
              <a:rPr lang="ru-RU">
                <a:solidFill>
                  <a:srgbClr val="33CC33"/>
                </a:solidFill>
              </a:rPr>
            </a:br>
            <a:r>
              <a:rPr lang="ru-RU">
                <a:solidFill>
                  <a:srgbClr val="33CC33"/>
                </a:solidFill>
              </a:rPr>
              <a:t>И весной запахло вдруг. </a:t>
            </a:r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4319588" y="3132138"/>
            <a:ext cx="2419350" cy="54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200">
                <a:solidFill>
                  <a:srgbClr val="33CC33"/>
                </a:solidFill>
              </a:rPr>
              <a:t>подснежник</a:t>
            </a:r>
          </a:p>
        </p:txBody>
      </p:sp>
      <p:sp>
        <p:nvSpPr>
          <p:cNvPr id="13319" name="Text Box 7"/>
          <p:cNvSpPr txBox="1">
            <a:spLocks noChangeArrowheads="1"/>
          </p:cNvSpPr>
          <p:nvPr/>
        </p:nvSpPr>
        <p:spPr bwMode="auto">
          <a:xfrm>
            <a:off x="4968875" y="5867400"/>
            <a:ext cx="2419350" cy="54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200">
                <a:solidFill>
                  <a:srgbClr val="33CC33"/>
                </a:solidFill>
              </a:rPr>
              <a:t>подснежник</a:t>
            </a:r>
          </a:p>
        </p:txBody>
      </p:sp>
      <p:sp>
        <p:nvSpPr>
          <p:cNvPr id="13320" name="Text Box 8"/>
          <p:cNvSpPr txBox="1">
            <a:spLocks noChangeArrowheads="1"/>
          </p:cNvSpPr>
          <p:nvPr/>
        </p:nvSpPr>
        <p:spPr bwMode="auto">
          <a:xfrm>
            <a:off x="936625" y="466725"/>
            <a:ext cx="8443913" cy="60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600">
                <a:solidFill>
                  <a:srgbClr val="339933"/>
                </a:solidFill>
              </a:rPr>
              <a:t>Отгадай загадки и узнаешь тему урока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3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1295400" y="3635375"/>
            <a:ext cx="3930650" cy="37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000">
                <a:solidFill>
                  <a:srgbClr val="33CC33"/>
                </a:solidFill>
              </a:rPr>
              <a:t>Урок рисования для 1 -2 класса</a:t>
            </a:r>
          </a:p>
        </p:txBody>
      </p:sp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1800225" y="4211638"/>
            <a:ext cx="2532063" cy="37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000">
                <a:solidFill>
                  <a:srgbClr val="33CC33"/>
                </a:solidFill>
              </a:rPr>
              <a:t>Рисуем подснежник</a:t>
            </a:r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3671888" y="6156325"/>
            <a:ext cx="1709737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>
                <a:solidFill>
                  <a:srgbClr val="33CC33"/>
                </a:solidFill>
              </a:rPr>
              <a:t>Логинова В.М.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1944688" y="395288"/>
            <a:ext cx="5689600" cy="122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/>
              <a:t>               </a:t>
            </a:r>
            <a:r>
              <a:rPr lang="en-GB" sz="2000">
                <a:solidFill>
                  <a:srgbClr val="33CC33"/>
                </a:solidFill>
              </a:rPr>
              <a:t>Когда тепла так для цветенья мало,</a:t>
            </a:r>
            <a:br>
              <a:rPr lang="en-GB" sz="2000">
                <a:solidFill>
                  <a:srgbClr val="33CC33"/>
                </a:solidFill>
              </a:rPr>
            </a:br>
            <a:r>
              <a:rPr lang="en-GB" sz="2000">
                <a:solidFill>
                  <a:srgbClr val="33CC33"/>
                </a:solidFill>
              </a:rPr>
              <a:t>         </a:t>
            </a:r>
            <a:r>
              <a:rPr lang="ru-RU" sz="2000">
                <a:solidFill>
                  <a:srgbClr val="33CC33"/>
                </a:solidFill>
              </a:rPr>
              <a:t>     </a:t>
            </a:r>
            <a:r>
              <a:rPr lang="en-GB" sz="2000">
                <a:solidFill>
                  <a:srgbClr val="33CC33"/>
                </a:solidFill>
              </a:rPr>
              <a:t>Когда снега не полностью сошли,</a:t>
            </a:r>
            <a:br>
              <a:rPr lang="en-GB" sz="2000">
                <a:solidFill>
                  <a:srgbClr val="33CC33"/>
                </a:solidFill>
              </a:rPr>
            </a:br>
            <a:r>
              <a:rPr lang="en-GB" sz="2000">
                <a:solidFill>
                  <a:srgbClr val="33CC33"/>
                </a:solidFill>
              </a:rPr>
              <a:t>            </a:t>
            </a:r>
            <a:r>
              <a:rPr lang="ru-RU" sz="2000">
                <a:solidFill>
                  <a:srgbClr val="33CC33"/>
                </a:solidFill>
              </a:rPr>
              <a:t>  </a:t>
            </a:r>
            <a:r>
              <a:rPr lang="en-GB" sz="2000">
                <a:solidFill>
                  <a:srgbClr val="33CC33"/>
                </a:solidFill>
              </a:rPr>
              <a:t>Пробив заснеженное покрывало,</a:t>
            </a:r>
            <a:br>
              <a:rPr lang="en-GB" sz="2000">
                <a:solidFill>
                  <a:srgbClr val="33CC33"/>
                </a:solidFill>
              </a:rPr>
            </a:br>
            <a:r>
              <a:rPr lang="en-GB" sz="2000">
                <a:solidFill>
                  <a:srgbClr val="33CC33"/>
                </a:solidFill>
              </a:rPr>
              <a:t>              Подснежники неярко зацвели.</a:t>
            </a:r>
            <a:r>
              <a:rPr lang="en-GB"/>
              <a:t> </a:t>
            </a:r>
            <a:r>
              <a:rPr lang="ru-RU"/>
              <a:t> </a:t>
            </a:r>
            <a:endParaRPr lang="en-GB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59063" y="1993900"/>
            <a:ext cx="4762500" cy="357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079500" y="323850"/>
            <a:ext cx="7485063" cy="1651000"/>
          </a:xfrm>
        </p:spPr>
        <p:txBody>
          <a:bodyPr/>
          <a:lstStyle/>
          <a:p>
            <a:r>
              <a:rPr lang="ru-RU" sz="2000"/>
              <a:t>                              </a:t>
            </a:r>
            <a:r>
              <a:rPr lang="ru-RU" sz="2800">
                <a:solidFill>
                  <a:srgbClr val="33CC33"/>
                </a:solidFill>
              </a:rPr>
              <a:t> </a:t>
            </a:r>
          </a:p>
        </p:txBody>
      </p:sp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59063" y="2012950"/>
            <a:ext cx="4762500" cy="353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1079500" y="395288"/>
            <a:ext cx="7010400" cy="122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sz="2000">
                <a:solidFill>
                  <a:srgbClr val="33CC33"/>
                </a:solidFill>
              </a:rPr>
              <a:t>                      </a:t>
            </a:r>
            <a:r>
              <a:rPr lang="en-GB" sz="2000">
                <a:solidFill>
                  <a:srgbClr val="33CC33"/>
                </a:solidFill>
              </a:rPr>
              <a:t>Но где взять красок ярких для цветенья,</a:t>
            </a:r>
            <a:br>
              <a:rPr lang="en-GB" sz="2000">
                <a:solidFill>
                  <a:srgbClr val="33CC33"/>
                </a:solidFill>
              </a:rPr>
            </a:br>
            <a:r>
              <a:rPr lang="en-GB" sz="2000">
                <a:solidFill>
                  <a:srgbClr val="33CC33"/>
                </a:solidFill>
              </a:rPr>
              <a:t>                 </a:t>
            </a:r>
            <a:r>
              <a:rPr lang="ru-RU" sz="2000">
                <a:solidFill>
                  <a:srgbClr val="33CC33"/>
                </a:solidFill>
              </a:rPr>
              <a:t>    </a:t>
            </a:r>
            <a:r>
              <a:rPr lang="en-GB" sz="2000">
                <a:solidFill>
                  <a:srgbClr val="33CC33"/>
                </a:solidFill>
              </a:rPr>
              <a:t> Когда цветок взлелеян снегом был?</a:t>
            </a:r>
            <a:br>
              <a:rPr lang="en-GB" sz="2000">
                <a:solidFill>
                  <a:srgbClr val="33CC33"/>
                </a:solidFill>
              </a:rPr>
            </a:br>
            <a:r>
              <a:rPr lang="en-GB" sz="2000">
                <a:solidFill>
                  <a:srgbClr val="33CC33"/>
                </a:solidFill>
              </a:rPr>
              <a:t>                      Снег холодом фантазию и рвенье</a:t>
            </a:r>
            <a:br>
              <a:rPr lang="en-GB" sz="2000">
                <a:solidFill>
                  <a:srgbClr val="33CC33"/>
                </a:solidFill>
              </a:rPr>
            </a:br>
            <a:r>
              <a:rPr lang="en-GB" sz="2000">
                <a:solidFill>
                  <a:srgbClr val="33CC33"/>
                </a:solidFill>
              </a:rPr>
              <a:t>                    </a:t>
            </a:r>
            <a:r>
              <a:rPr lang="ru-RU" sz="2000">
                <a:solidFill>
                  <a:srgbClr val="33CC33"/>
                </a:solidFill>
              </a:rPr>
              <a:t>  </a:t>
            </a:r>
            <a:r>
              <a:rPr lang="en-GB" sz="2000">
                <a:solidFill>
                  <a:srgbClr val="33CC33"/>
                </a:solidFill>
              </a:rPr>
              <a:t>Творца-художника остановил</a:t>
            </a:r>
            <a:r>
              <a:rPr lang="en-GB"/>
              <a:t>.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39800" y="323850"/>
            <a:ext cx="9140825" cy="1290638"/>
          </a:xfrm>
        </p:spPr>
        <p:txBody>
          <a:bodyPr/>
          <a:lstStyle/>
          <a:p>
            <a:r>
              <a:rPr lang="ru-RU" sz="2000">
                <a:solidFill>
                  <a:srgbClr val="33CC33"/>
                </a:solidFill>
              </a:rPr>
              <a:t>                               Ещё весна обдаст нас сладострастьем,</a:t>
            </a:r>
            <a:br>
              <a:rPr lang="ru-RU" sz="2000">
                <a:solidFill>
                  <a:srgbClr val="33CC33"/>
                </a:solidFill>
              </a:rPr>
            </a:br>
            <a:r>
              <a:rPr lang="ru-RU" sz="2000">
                <a:solidFill>
                  <a:srgbClr val="33CC33"/>
                </a:solidFill>
              </a:rPr>
              <a:t>                          Ещё подарит яркие цветы,</a:t>
            </a:r>
            <a:br>
              <a:rPr lang="ru-RU" sz="2000">
                <a:solidFill>
                  <a:srgbClr val="33CC33"/>
                </a:solidFill>
              </a:rPr>
            </a:br>
            <a:r>
              <a:rPr lang="ru-RU" sz="2000">
                <a:solidFill>
                  <a:srgbClr val="33CC33"/>
                </a:solidFill>
              </a:rPr>
              <a:t>                          Останется подснежник робким счастьем,</a:t>
            </a:r>
            <a:br>
              <a:rPr lang="ru-RU" sz="2000">
                <a:solidFill>
                  <a:srgbClr val="33CC33"/>
                </a:solidFill>
              </a:rPr>
            </a:br>
            <a:r>
              <a:rPr lang="ru-RU" sz="2000">
                <a:solidFill>
                  <a:srgbClr val="33CC33"/>
                </a:solidFill>
              </a:rPr>
              <a:t>                          Как знак невинной чистой красоты. </a:t>
            </a:r>
          </a:p>
        </p:txBody>
      </p:sp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92388" y="1763713"/>
            <a:ext cx="4762500" cy="461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68363" y="179388"/>
            <a:ext cx="9212262" cy="1724025"/>
          </a:xfrm>
        </p:spPr>
        <p:txBody>
          <a:bodyPr/>
          <a:lstStyle/>
          <a:p>
            <a:r>
              <a:rPr lang="ru-RU" sz="2000">
                <a:solidFill>
                  <a:srgbClr val="33CC33"/>
                </a:solidFill>
              </a:rPr>
              <a:t>                            Ведь для Весны — он первенец любимый,</a:t>
            </a:r>
            <a:br>
              <a:rPr lang="ru-RU" sz="2000">
                <a:solidFill>
                  <a:srgbClr val="33CC33"/>
                </a:solidFill>
              </a:rPr>
            </a:br>
            <a:r>
              <a:rPr lang="ru-RU" sz="2000">
                <a:solidFill>
                  <a:srgbClr val="33CC33"/>
                </a:solidFill>
              </a:rPr>
              <a:t>                       И ей так мил его неяркий лик.</a:t>
            </a:r>
            <a:br>
              <a:rPr lang="ru-RU" sz="2000">
                <a:solidFill>
                  <a:srgbClr val="33CC33"/>
                </a:solidFill>
              </a:rPr>
            </a:br>
            <a:r>
              <a:rPr lang="ru-RU" sz="2000">
                <a:solidFill>
                  <a:srgbClr val="33CC33"/>
                </a:solidFill>
              </a:rPr>
              <a:t>                       Ах, где мне взять подснежник для любимой?</a:t>
            </a:r>
            <a:br>
              <a:rPr lang="ru-RU" sz="2000">
                <a:solidFill>
                  <a:srgbClr val="33CC33"/>
                </a:solidFill>
              </a:rPr>
            </a:br>
            <a:r>
              <a:rPr lang="ru-RU" sz="2000">
                <a:solidFill>
                  <a:srgbClr val="33CC33"/>
                </a:solidFill>
              </a:rPr>
              <a:t>                       Его цветенья так недолог миг</a:t>
            </a:r>
            <a:r>
              <a:rPr lang="ru-RU">
                <a:solidFill>
                  <a:srgbClr val="33CC33"/>
                </a:solidFill>
              </a:rPr>
              <a:t>!</a:t>
            </a:r>
            <a:r>
              <a:rPr lang="ru-RU"/>
              <a:t> </a:t>
            </a:r>
          </a:p>
        </p:txBody>
      </p:sp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59063" y="2193925"/>
            <a:ext cx="4762500" cy="317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503238" y="0"/>
            <a:ext cx="9069387" cy="1260475"/>
          </a:xfrm>
        </p:spPr>
        <p:txBody>
          <a:bodyPr/>
          <a:lstStyle/>
          <a:p>
            <a:r>
              <a:rPr lang="ru-RU">
                <a:solidFill>
                  <a:srgbClr val="33CC33"/>
                </a:solidFill>
              </a:rPr>
              <a:t>Сказка о подснежнике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6263" y="1403350"/>
            <a:ext cx="9069387" cy="4987925"/>
          </a:xfrm>
        </p:spPr>
        <p:txBody>
          <a:bodyPr/>
          <a:lstStyle/>
          <a:p>
            <a:pPr>
              <a:lnSpc>
                <a:spcPct val="83000"/>
              </a:lnSpc>
            </a:pPr>
            <a:r>
              <a:rPr lang="ru-RU"/>
              <a:t>   </a:t>
            </a:r>
            <a:r>
              <a:rPr lang="ru-RU">
                <a:solidFill>
                  <a:srgbClr val="339933"/>
                </a:solidFill>
              </a:rPr>
              <a:t>Однажды старуха Зима со своими спутниками Морозом и Ветром решили не пускать на землю Весну. Но смелый Подснежник выпрямился, расправил лепестки и попросил защиты у Солнца. Солнце заметило Подснежник, согрело землю и открыло дорогу Весне. Пригрело ласковое Солнышко, растопило потемневший снег. Появились лужицы. А на поляне под деревом цветок вырос. Синий-синий и очень тонкий. Родился цветок под снегом, вот его и назвали Подснежник.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47700" y="323850"/>
            <a:ext cx="9069388" cy="4987925"/>
          </a:xfrm>
        </p:spPr>
        <p:txBody>
          <a:bodyPr/>
          <a:lstStyle/>
          <a:p>
            <a:pPr>
              <a:lnSpc>
                <a:spcPct val="83000"/>
              </a:lnSpc>
            </a:pPr>
            <a:endParaRPr lang="ru-RU" sz="2800"/>
          </a:p>
          <a:p>
            <a:pPr>
              <a:lnSpc>
                <a:spcPct val="83000"/>
              </a:lnSpc>
            </a:pPr>
            <a:r>
              <a:rPr lang="ru-RU" sz="2800"/>
              <a:t>   </a:t>
            </a:r>
            <a:r>
              <a:rPr lang="ru-RU" sz="2800">
                <a:solidFill>
                  <a:srgbClr val="33CC33"/>
                </a:solidFill>
              </a:rPr>
              <a:t>Первоцветы обладают коротким жизненным циклом. В течение нескольких недель растение должно вырасти, зацвести и дать семена. Уничтожение одного цветка означает истребление всего потомства. На территории Самарской области произрастает около 60 видов первоцветов.</a:t>
            </a:r>
            <a:br>
              <a:rPr lang="ru-RU" sz="2800">
                <a:solidFill>
                  <a:srgbClr val="33CC33"/>
                </a:solidFill>
              </a:rPr>
            </a:br>
            <a:r>
              <a:rPr lang="ru-RU" sz="2800">
                <a:solidFill>
                  <a:srgbClr val="33CC33"/>
                </a:solidFill>
              </a:rPr>
              <a:t>Все они являются исчезающими и находятся под охраной. Многие из них занесены в Красную книгу Российской Федерации (Тюльпан Шренка, Тюльпан Низкий, Рябчик русский) и Красную книгу Самарской области (Адонис Весенний, Адонис Волжский, Тюльпан дубравный и другие), –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03238" y="1763713"/>
            <a:ext cx="9069387" cy="4987925"/>
          </a:xfrm>
        </p:spPr>
        <p:txBody>
          <a:bodyPr/>
          <a:lstStyle/>
          <a:p>
            <a:r>
              <a:rPr lang="ru-RU"/>
              <a:t>   </a:t>
            </a:r>
            <a:r>
              <a:rPr lang="ru-RU" sz="4400">
                <a:solidFill>
                  <a:srgbClr val="33CC33"/>
                </a:solidFill>
              </a:rPr>
              <a:t>После зимы первыми из-под снега появляются подснежники.   </a:t>
            </a:r>
          </a:p>
          <a:p>
            <a:r>
              <a:rPr lang="ru-RU" sz="4400">
                <a:solidFill>
                  <a:srgbClr val="33CC33"/>
                </a:solidFill>
              </a:rPr>
              <a:t>                Нарисуем их.                                              Обратим внимание, что цветки подснежника склонены к земле.</a:t>
            </a:r>
            <a:br>
              <a:rPr lang="ru-RU" sz="4400">
                <a:solidFill>
                  <a:srgbClr val="33CC33"/>
                </a:solidFill>
              </a:rPr>
            </a:br>
            <a:endParaRPr lang="ru-RU" sz="4400">
              <a:solidFill>
                <a:srgbClr val="33CC33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936625" y="611188"/>
            <a:ext cx="4897438" cy="6356350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576263" y="323850"/>
            <a:ext cx="5113337" cy="6505575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792163" y="323850"/>
            <a:ext cx="4895850" cy="6432550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7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47700" y="323850"/>
            <a:ext cx="4895850" cy="6432550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>
                <a:solidFill>
                  <a:srgbClr val="33CC33"/>
                </a:solidFill>
              </a:rPr>
              <a:t>Используемые ресурсы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       </a:t>
            </a:r>
            <a:r>
              <a:rPr lang="ru-RU" sz="1400"/>
              <a:t>     Рисунки подснежника http://www.kalyamalya.ru/modules/myarticles/article.php?storyid=132</a:t>
            </a:r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1368425" y="2555875"/>
            <a:ext cx="6394450" cy="31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600"/>
              <a:t>Загадки http://www.prozagadki.ru/183-zagadki-pro-podsnezhnik.html</a:t>
            </a:r>
          </a:p>
        </p:txBody>
      </p:sp>
      <p:sp>
        <p:nvSpPr>
          <p:cNvPr id="12293" name="Rectangle 5"/>
          <p:cNvSpPr>
            <a:spLocks noChangeArrowheads="1"/>
          </p:cNvSpPr>
          <p:nvPr/>
        </p:nvSpPr>
        <p:spPr bwMode="auto">
          <a:xfrm>
            <a:off x="1439863" y="3059113"/>
            <a:ext cx="7265987" cy="31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600"/>
              <a:t>Стихотворение с картинками http://romantic-online.com/blog/poezia/808.html</a:t>
            </a:r>
          </a:p>
        </p:txBody>
      </p:sp>
      <p:sp>
        <p:nvSpPr>
          <p:cNvPr id="12294" name="Rectangle 6"/>
          <p:cNvSpPr>
            <a:spLocks noChangeArrowheads="1"/>
          </p:cNvSpPr>
          <p:nvPr/>
        </p:nvSpPr>
        <p:spPr bwMode="auto">
          <a:xfrm>
            <a:off x="1368425" y="3419475"/>
            <a:ext cx="6353175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600"/>
              <a:t>Сказка о подснежнике http://festival.1september.ru/articles/562579</a:t>
            </a:r>
            <a:r>
              <a:rPr lang="ru-RU"/>
              <a:t>/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426</Words>
  <Application>Microsoft Office PowerPoint</Application>
  <PresentationFormat>Произвольный</PresentationFormat>
  <Paragraphs>27</Paragraphs>
  <Slides>14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7" baseType="lpstr">
      <vt:lpstr>Arial</vt:lpstr>
      <vt:lpstr>Times New Roman</vt:lpstr>
      <vt:lpstr>Оформление по умолчанию</vt:lpstr>
      <vt:lpstr>Самый первый,                   самый нежный, Чистый маленький …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Сказка о подснежнике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Используемые ресурсы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15</cp:revision>
  <cp:lastPrinted>1601-01-01T00:00:00Z</cp:lastPrinted>
  <dcterms:created xsi:type="dcterms:W3CDTF">2011-03-12T15:11:34Z</dcterms:created>
  <dcterms:modified xsi:type="dcterms:W3CDTF">2023-04-24T18:22:50Z</dcterms:modified>
</cp:coreProperties>
</file>