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72" r:id="rId12"/>
    <p:sldId id="268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ivo.garant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852936"/>
            <a:ext cx="8139680" cy="2448272"/>
          </a:xfrm>
        </p:spPr>
        <p:txBody>
          <a:bodyPr>
            <a:noAutofit/>
          </a:bodyPr>
          <a:lstStyle/>
          <a:p>
            <a:pPr marL="514350" indent="-514350" algn="ctr">
              <a:lnSpc>
                <a:spcPct val="200000"/>
              </a:lnSpc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ru-RU" sz="1600" b="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АООП НОО для обучающихся с тяжелыми нарушениями речи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1600" b="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1600" b="0" dirty="0" smtClean="0">
                <a:effectLst/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1600" b="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 Выполнила:</a:t>
            </a:r>
            <a:r>
              <a:rPr lang="en-US" sz="1600" b="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1600" b="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</a:t>
            </a:r>
            <a:r>
              <a:rPr lang="ru-RU" sz="1600" b="0" dirty="0" smtClean="0">
                <a:effectLst/>
                <a:latin typeface="Times New Roman" pitchFamily="18" charset="0"/>
                <a:cs typeface="Times New Roman" pitchFamily="18" charset="0"/>
              </a:rPr>
              <a:t>Арбузова А.В.</a:t>
            </a:r>
            <a:endParaRPr lang="ru-RU" sz="1600" b="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5301208"/>
            <a:ext cx="7854696" cy="576064"/>
          </a:xfrm>
        </p:spPr>
        <p:txBody>
          <a:bodyPr>
            <a:norm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2964"/>
            <a:ext cx="77048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Общие положения</a:t>
            </a:r>
          </a:p>
          <a:p>
            <a:pPr marL="514350" indent="-514350">
              <a:buAutoNum type="arabicPeriod"/>
            </a:pPr>
            <a:r>
              <a:rPr lang="ru-RU" dirty="0" smtClean="0"/>
              <a:t>Даты</a:t>
            </a:r>
          </a:p>
          <a:p>
            <a:pPr marL="514350" indent="-514350">
              <a:buAutoNum type="arabicPeriod"/>
            </a:pPr>
            <a:r>
              <a:rPr lang="ru-RU" dirty="0" smtClean="0"/>
              <a:t>Требования к структуре АООП НОО для обучающихся с ТНР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Программа коррекционной работы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Система оценки достижения планируемых результатов освоения АООП НОО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Требования к условиям реализации АООП НОО для обучающихся с ТНР</a:t>
            </a:r>
          </a:p>
          <a:p>
            <a:pPr marL="514350" indent="-514350">
              <a:buAutoNum type="arabicPeriod"/>
            </a:pPr>
            <a:r>
              <a:rPr lang="ru-RU" dirty="0" smtClean="0"/>
              <a:t>Итоговая оценка качества освоения обучающимися АООП НОО</a:t>
            </a:r>
          </a:p>
          <a:p>
            <a:pPr marL="514350" indent="-514350">
              <a:buAutoNum type="arabicPeriod"/>
            </a:pPr>
            <a:r>
              <a:rPr lang="ru-RU" dirty="0" smtClean="0"/>
              <a:t>Литература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Общие 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579296" cy="5688632"/>
          </a:xfrm>
        </p:spPr>
        <p:txBody>
          <a:bodyPr>
            <a:normAutofit fontScale="92500" lnSpcReduction="20000"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Адаптированная основная образовательная программа начального общего образования для обучающихся с ТНР – это образовательная программа, адаптированная для обучения детей с ТНР с учетом особенностей их психофизического и речевого развития, индивидуальных возможностей, социальную адаптацию.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7424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Даты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764704"/>
            <a:ext cx="8712968" cy="6093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 1 сентября 2011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все образовательные учреждения России перешли на новый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Федеральный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государственный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образовательный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стандарт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начального общего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ФГОС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НОО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С 1 сентября 2016 года вступили  в силу федеральные государственные образовательные стандарты для детей с ограниченными возможностями здоровья.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689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Требования к структуре АООП НОО для обучающихся с ТНР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44522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   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Вариант 5.1 предназначается для обучающихся с фонетико-фонематическим или фонетическим недоразвитием речи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дислалия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; легкая степень выраженности дизартрии, заикания;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ринолалия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), обучающихся с общим недоразвитием речи III - IV уровней речевого развития различного генеза (например, при минимальных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дизартрических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расстройствах,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ринолалии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и т.п.), у которых имеются нарушения всех компонентов языка, дети с нарушениями чтения и письма.</a:t>
            </a:r>
          </a:p>
          <a:p>
            <a:pPr>
              <a:buNone/>
            </a:pPr>
            <a:r>
              <a:rPr lang="ru-RU" dirty="0" smtClean="0"/>
              <a:t>       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Требования к структуре АООП НОО для обучающихся с ТНР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5256584"/>
          </a:xfrm>
        </p:spPr>
        <p:txBody>
          <a:bodyPr>
            <a:normAutofit/>
          </a:bodyPr>
          <a:lstStyle/>
          <a:p>
            <a:pPr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Вариант 5.2 предназначается обучающимся с ТНР, для преодоления речевых расстройств которых требуются особые педагогические условия, специальное систематическое целенаправленное коррекционное воздействие. Это дети, находящиеся на II и III уровнях речевого развития (по Р.Е. Левиной), при алалии, афазии, дизартрии,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ринолалии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заикании, имеющие нарушения чтения и письма и дети, не имеющие общего недоразвития речи при тяжёлой степени выраженности заикания.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43528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АООП НОО включает обязательную часть и часть, формируемую участниками образовательного процесса в следующем отношении: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468880"/>
            <a:ext cx="8640960" cy="4389120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Обязательная часть АООП НОО для обучающихся с ТНР составляет- 80%, а часть, формируемая участниками образовательного процесса - 20% от общего объема.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315416"/>
            <a:ext cx="89644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Программа коррекционной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08720"/>
            <a:ext cx="8856984" cy="58326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Вариант 5.1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Основными образовательными направлениями в специальной поддержке освоения АООП НОО являются: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коррекционная помощь в овладении базовым содержанием обучения;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коррекция нарушений устной речи, коррекция и профилактика нарушений чтения и письма;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сознательного использования языковых средств в различных коммуникативных ситуациях с целью реализации полноценных социальных контактов с окружающими;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обучающемуся успеха в различных видах деятельности с целью предупреждения негативного отношения к учебе, ситуации школьного обучения в целом, повышения мотивации к школьному обучению.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016" y="-24340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Программа коррекционной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8863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Вариант 5.2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Программа коррекционной работы обеспечивает: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освоения обучающимися с ТНР АООП НОО и их интеграции в образовательной организации;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овладения обучающимися с ТНР навыками коммуникации;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дифференциации и осмысления картины мира и ее временно-пространственной организации;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осмысление своего социального окружения и освоение соответствующих возрасту системы ценностей и социальных ролей;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соблюдение допустимого уровня нагрузки, определяемого с привлечением медицинских работников;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проведение подгрупповых и индивидуальных логопедических занятий.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Система оценки достижения планируемых результатов освоения АООП НОО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54461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Вариант 5.1 и 5.2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Должна ориентировать образовательный процесс на духовно-нравственное развитие, воспитание обучающихся с ТНР;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достижение планируемых результатов освоения содержания учебных предметов НОО, формирование универсальных учебных действий;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Обеспечивать комплексный подход к оценке результатов освоения обучающимися с ТНР АООП НОО, позволяющий вести оценку предметных,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метапредметных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личностных результатов;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предусматривать оценку достижений, в том числе итоговую оценку, обучающихся с ТНР, освоивших АООП НОО.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08" y="404664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Требования к условиям реализации АООП НОО для обучающихся с ТНР: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72816"/>
            <a:ext cx="8784976" cy="4824536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Требования к кадровым условиям;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Требования к материально-техническим условиям.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Итоговая оценка качества освоения обучающимися АООП НОО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32859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Предметом итоговой оценки освоения обучающимися с ТНР АООП НОО является достижение предметных и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метапредметных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результатов и достижения результатов освоения программы коррекционной работы.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47260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Информационно-правовое обеспечение ГАРАНТ </a:t>
            </a:r>
            <a:r>
              <a:rPr lang="en-US" dirty="0" smtClean="0"/>
              <a:t>[</a:t>
            </a:r>
            <a:r>
              <a:rPr lang="ru-RU" dirty="0" smtClean="0"/>
              <a:t>Электронный ресурс</a:t>
            </a:r>
            <a:r>
              <a:rPr lang="en-US" dirty="0" smtClean="0"/>
              <a:t>]</a:t>
            </a:r>
            <a:r>
              <a:rPr lang="ru-RU" dirty="0" smtClean="0"/>
              <a:t>.</a:t>
            </a:r>
          </a:p>
          <a:p>
            <a:pPr marL="514350" indent="-514350">
              <a:buNone/>
            </a:pPr>
            <a:r>
              <a:rPr lang="ru-RU" dirty="0" smtClean="0"/>
              <a:t>       - Режим доступа:</a:t>
            </a:r>
            <a:br>
              <a:rPr lang="ru-RU" dirty="0" smtClean="0"/>
            </a:br>
            <a:r>
              <a:rPr lang="en-US" dirty="0" smtClean="0">
                <a:hlinkClick r:id="rId2"/>
              </a:rPr>
              <a:t>http://ivo.garant.ru/#/document/70862366/paragraph/3778:0</a:t>
            </a: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483</TotalTime>
  <Words>587</Words>
  <Application>Microsoft Office PowerPoint</Application>
  <PresentationFormat>Экран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                                              АООП НОО для обучающихся с тяжелыми нарушениями речи                                                   Выполнила:                                                                                          Арбузова А.В.</vt:lpstr>
      <vt:lpstr>Содержание</vt:lpstr>
      <vt:lpstr>Общие положения</vt:lpstr>
      <vt:lpstr>Даты</vt:lpstr>
      <vt:lpstr>Требования к структуре АООП НОО для обучающихся с ТНР</vt:lpstr>
      <vt:lpstr>Требования к структуре АООП НОО для обучающихся с ТНР</vt:lpstr>
      <vt:lpstr>АООП НОО включает обязательную часть и часть, формируемую участниками образовательного процесса в следующем отношении:</vt:lpstr>
      <vt:lpstr>Программа коррекционной работы</vt:lpstr>
      <vt:lpstr>Программа коррекционной работы</vt:lpstr>
      <vt:lpstr>Система оценки достижения планируемых результатов освоения АООП НОО</vt:lpstr>
      <vt:lpstr>Требования к условиям реализации АООП НОО для обучающихся с ТНР:</vt:lpstr>
      <vt:lpstr>Итоговая оценка качества освоения обучающимися АООП НОО</vt:lpstr>
      <vt:lpstr>Литература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Андрей Краснянский</cp:lastModifiedBy>
  <cp:revision>56</cp:revision>
  <dcterms:created xsi:type="dcterms:W3CDTF">2018-11-07T18:10:58Z</dcterms:created>
  <dcterms:modified xsi:type="dcterms:W3CDTF">2023-11-08T09:49:34Z</dcterms:modified>
</cp:coreProperties>
</file>